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60" r:id="rId2"/>
    <p:sldId id="261" r:id="rId3"/>
    <p:sldId id="263" r:id="rId4"/>
    <p:sldId id="262" r:id="rId5"/>
    <p:sldId id="265" r:id="rId6"/>
    <p:sldId id="266" r:id="rId7"/>
    <p:sldId id="269" r:id="rId8"/>
    <p:sldId id="267" r:id="rId9"/>
    <p:sldId id="268" r:id="rId10"/>
    <p:sldId id="270" r:id="rId11"/>
    <p:sldId id="271" r:id="rId12"/>
  </p:sldIdLst>
  <p:sldSz cx="13970000" cy="10795000"/>
  <p:notesSz cx="7102475" cy="9388475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1pPr>
    <a:lvl2pPr marL="0" marR="0" indent="228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2pPr>
    <a:lvl3pPr marL="0" marR="0" indent="457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3pPr>
    <a:lvl4pPr marL="0" marR="0" indent="685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4pPr>
    <a:lvl5pPr marL="0" marR="0" indent="9144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16" autoAdjust="0"/>
    <p:restoredTop sz="94660"/>
  </p:normalViewPr>
  <p:slideViewPr>
    <p:cSldViewPr snapToGrid="0">
      <p:cViewPr varScale="1">
        <p:scale>
          <a:sx n="51" d="100"/>
          <a:sy n="51" d="100"/>
        </p:scale>
        <p:origin x="18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273175" y="704850"/>
            <a:ext cx="4556125" cy="3519488"/>
          </a:xfrm>
          <a:prstGeom prst="rect">
            <a:avLst/>
          </a:prstGeom>
        </p:spPr>
        <p:txBody>
          <a:bodyPr lIns="94229" tIns="47114" rIns="94229" bIns="47114"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46997" y="4459526"/>
            <a:ext cx="5208482" cy="4224814"/>
          </a:xfrm>
          <a:prstGeom prst="rect">
            <a:avLst/>
          </a:prstGeom>
        </p:spPr>
        <p:txBody>
          <a:bodyPr lIns="94229" tIns="47114" rIns="94229" bIns="47114"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364257" y="1918643"/>
            <a:ext cx="11241486" cy="354707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64257" y="5561214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1" y="158750"/>
            <a:ext cx="13964218" cy="1047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123472" indent="-123472">
              <a:defRPr sz="1000"/>
            </a:lvl1pPr>
            <a:lvl2pPr marL="567972" indent="-123472">
              <a:defRPr sz="1000"/>
            </a:lvl2pPr>
            <a:lvl3pPr marL="1012472" indent="-123472">
              <a:defRPr sz="1000"/>
            </a:lvl3pPr>
            <a:lvl4pPr marL="1456972" indent="-123472">
              <a:defRPr sz="1000"/>
            </a:lvl4pPr>
            <a:lvl5pPr marL="1901472" indent="-123472">
              <a:defRPr sz="1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725787" y="840880"/>
            <a:ext cx="10504786" cy="6357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364257" y="7375673"/>
            <a:ext cx="11241486" cy="152797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64257" y="8958216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778807" y="10090549"/>
            <a:ext cx="398747" cy="3872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364257" y="3623964"/>
            <a:ext cx="11241486" cy="354707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7216924" y="840878"/>
            <a:ext cx="5729884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023194" y="840882"/>
            <a:ext cx="5729884" cy="4283771"/>
          </a:xfrm>
          <a:prstGeom prst="rect">
            <a:avLst/>
          </a:prstGeom>
        </p:spPr>
        <p:txBody>
          <a:bodyPr anchor="b"/>
          <a:lstStyle>
            <a:lvl1pPr>
              <a:defRPr sz="33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23194" y="5274716"/>
            <a:ext cx="5729884" cy="440655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7216924" y="2955482"/>
            <a:ext cx="5729884" cy="67530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23194" y="2955482"/>
            <a:ext cx="5729884" cy="6753077"/>
          </a:xfrm>
          <a:prstGeom prst="rect">
            <a:avLst/>
          </a:prstGeom>
        </p:spPr>
        <p:txBody>
          <a:bodyPr/>
          <a:lstStyle>
            <a:lvl1pPr marL="146957" indent="-146957">
              <a:defRPr b="1"/>
            </a:lvl1pPr>
            <a:lvl2pPr marL="489857" indent="-146957">
              <a:defRPr b="1"/>
            </a:lvl2pPr>
            <a:lvl3pPr marL="832757" indent="-146957">
              <a:defRPr b="1"/>
            </a:lvl3pPr>
            <a:lvl4pPr marL="1175657" indent="-146957">
              <a:defRPr b="1"/>
            </a:lvl4pPr>
            <a:lvl5pPr marL="1518557" indent="-146957">
              <a:defRPr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023194" y="1523007"/>
            <a:ext cx="11923614" cy="774898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half" idx="13"/>
          </p:nvPr>
        </p:nvSpPr>
        <p:spPr>
          <a:xfrm>
            <a:off x="1023194" y="1113730"/>
            <a:ext cx="5729884" cy="856754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216924" y="5629427"/>
            <a:ext cx="5729884" cy="405184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quarter" idx="15"/>
          </p:nvPr>
        </p:nvSpPr>
        <p:spPr>
          <a:xfrm>
            <a:off x="7223603" y="1113734"/>
            <a:ext cx="5729884" cy="405184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1364257" y="6993685"/>
            <a:ext cx="11241486" cy="23485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r">
              <a:lnSpc>
                <a:spcPct val="90000"/>
              </a:lnSpc>
              <a:buSzTx/>
              <a:buNone/>
              <a:defRPr sz="900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1364257" y="4980468"/>
            <a:ext cx="11241486" cy="26108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023194" y="636244"/>
            <a:ext cx="11923614" cy="231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023194" y="2955482"/>
            <a:ext cx="11923614" cy="6753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778807" y="10097372"/>
            <a:ext cx="398747" cy="387205"/>
          </a:xfrm>
          <a:prstGeom prst="rect">
            <a:avLst/>
          </a:prstGeom>
          <a:ln w="12700">
            <a:miter lim="400000"/>
          </a:ln>
        </p:spPr>
        <p:txBody>
          <a:bodyPr wrap="none" lIns="54570" tIns="54570" rIns="54570" bIns="54570">
            <a:spAutoFit/>
          </a:bodyPr>
          <a:lstStyle>
            <a:lvl1pPr algn="ctr">
              <a:spcBef>
                <a:spcPts val="0"/>
              </a:spcBef>
              <a:defRPr sz="18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1pPr>
      <a:lvl2pPr marL="0" marR="0" indent="228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2pPr>
      <a:lvl3pPr marL="0" marR="0" indent="457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3pPr>
      <a:lvl4pPr marL="0" marR="0" indent="685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4pPr>
      <a:lvl5pPr marL="0" marR="0" indent="9144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5pPr>
      <a:lvl6pPr marL="0" marR="0" indent="11430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6pPr>
      <a:lvl7pPr marL="0" marR="0" indent="1371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7pPr>
      <a:lvl8pPr marL="0" marR="0" indent="1600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8pPr>
      <a:lvl9pPr marL="0" marR="0" indent="1828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9pPr>
    </p:titleStyle>
    <p:bodyStyle>
      <a:lvl1pPr marL="148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1pPr>
      <a:lvl2pPr marL="592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2pPr>
      <a:lvl3pPr marL="1037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3pPr>
      <a:lvl4pPr marL="1481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4pPr>
      <a:lvl5pPr marL="1926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5pPr>
      <a:lvl6pPr marL="2370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6pPr>
      <a:lvl7pPr marL="2815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7pPr>
      <a:lvl8pPr marL="3259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8pPr>
      <a:lvl9pPr marL="3704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45A909F-3E97-434D-9B8C-5485E617A58D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Transition Name from Raw Data</a:t>
            </a:r>
          </a:p>
        </p:txBody>
      </p:sp>
      <p:pic>
        <p:nvPicPr>
          <p:cNvPr id="12" name="Load_Transition_Name_from_Raw_Data">
            <a:hlinkClick r:id="" action="ppaction://media"/>
            <a:extLst>
              <a:ext uri="{FF2B5EF4-FFF2-40B4-BE49-F238E27FC236}">
                <a16:creationId xmlns:a16="http://schemas.microsoft.com/office/drawing/2014/main" id="{35C564D3-44EE-435C-A064-FD3951E338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2289" y="1295734"/>
            <a:ext cx="12225421" cy="775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380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8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Autofill </a:t>
            </a: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oncentration Unit</a:t>
            </a:r>
          </a:p>
        </p:txBody>
      </p:sp>
      <p:pic>
        <p:nvPicPr>
          <p:cNvPr id="3" name="Autofill_Concentration_Unit">
            <a:hlinkClick r:id="" action="ppaction://media"/>
            <a:extLst>
              <a:ext uri="{FF2B5EF4-FFF2-40B4-BE49-F238E27FC236}">
                <a16:creationId xmlns:a16="http://schemas.microsoft.com/office/drawing/2014/main" id="{E183492E-83BA-4DA0-BF23-BB25BA451F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4124" y="1371432"/>
            <a:ext cx="13241751" cy="632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3755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RQC Samples to Dilution Table</a:t>
            </a:r>
          </a:p>
        </p:txBody>
      </p:sp>
      <p:pic>
        <p:nvPicPr>
          <p:cNvPr id="2" name="Load_RQC_Samples_to_Dilution_Table">
            <a:hlinkClick r:id="" action="ppaction://media"/>
            <a:extLst>
              <a:ext uri="{FF2B5EF4-FFF2-40B4-BE49-F238E27FC236}">
                <a16:creationId xmlns:a16="http://schemas.microsoft.com/office/drawing/2014/main" id="{56861BAA-7668-478F-853C-0CDE2A8A8E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435601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988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Load_Transition_Name_from_Table_Data">
            <a:hlinkClick r:id="" action="ppaction://media"/>
            <a:extLst>
              <a:ext uri="{FF2B5EF4-FFF2-40B4-BE49-F238E27FC236}">
                <a16:creationId xmlns:a16="http://schemas.microsoft.com/office/drawing/2014/main" id="{A6DA0B5B-2123-4E0C-94F0-F9E0BB37F2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7800" y="1221945"/>
            <a:ext cx="12156095" cy="77101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38D268-3ABD-465E-93A6-4FE0F62B9DA0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Transition Name from Table Data</a:t>
            </a:r>
          </a:p>
        </p:txBody>
      </p:sp>
    </p:spTree>
    <p:extLst>
      <p:ext uri="{BB962C8B-B14F-4D97-AF65-F5344CB8AC3E}">
        <p14:creationId xmlns:p14="http://schemas.microsoft.com/office/powerpoint/2010/main" val="34207083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alidate_ISTD">
            <a:hlinkClick r:id="" action="ppaction://media"/>
            <a:extLst>
              <a:ext uri="{FF2B5EF4-FFF2-40B4-BE49-F238E27FC236}">
                <a16:creationId xmlns:a16="http://schemas.microsoft.com/office/drawing/2014/main" id="{5280B797-40B9-4ED5-B4D8-415DF6D573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7432" y="1114425"/>
            <a:ext cx="12195135" cy="77348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Validate ISTD</a:t>
            </a:r>
          </a:p>
        </p:txBody>
      </p:sp>
    </p:spTree>
    <p:extLst>
      <p:ext uri="{BB962C8B-B14F-4D97-AF65-F5344CB8AC3E}">
        <p14:creationId xmlns:p14="http://schemas.microsoft.com/office/powerpoint/2010/main" val="32456072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ad_ISTD_to_ISTD_Table">
            <a:hlinkClick r:id="" action="ppaction://media"/>
            <a:extLst>
              <a:ext uri="{FF2B5EF4-FFF2-40B4-BE49-F238E27FC236}">
                <a16:creationId xmlns:a16="http://schemas.microsoft.com/office/drawing/2014/main" id="{360D7D2B-A41C-4220-B26A-B3FE22D8A6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5587" y="1210678"/>
            <a:ext cx="12406841" cy="78691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93A5A1-2DBF-4AD1-A114-2F829F8C5316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ISTD to ISTD Table</a:t>
            </a:r>
          </a:p>
        </p:txBody>
      </p:sp>
    </p:spTree>
    <p:extLst>
      <p:ext uri="{BB962C8B-B14F-4D97-AF65-F5344CB8AC3E}">
        <p14:creationId xmlns:p14="http://schemas.microsoft.com/office/powerpoint/2010/main" val="7831184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Convert to </a:t>
            </a:r>
            <a:r>
              <a:rPr kumimoji="0" lang="en-SG" sz="4000" b="0" i="0" u="none" strike="noStrike" cap="none" spc="0" normalizeH="0" baseline="0" dirty="0" err="1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nM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3" name="Convert_to_nM">
            <a:hlinkClick r:id="" action="ppaction://media"/>
            <a:extLst>
              <a:ext uri="{FF2B5EF4-FFF2-40B4-BE49-F238E27FC236}">
                <a16:creationId xmlns:a16="http://schemas.microsoft.com/office/drawing/2014/main" id="{D5A28CE3-E732-4699-AD92-335A4D8A40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3793" y="1151355"/>
            <a:ext cx="12222414" cy="677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896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9" y="233898"/>
            <a:ext cx="9320462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Load Sample Annotation from Raw Data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2" name="Load_Sample_Annotation_from_Raw_Data">
            <a:hlinkClick r:id="" action="ppaction://media"/>
            <a:extLst>
              <a:ext uri="{FF2B5EF4-FFF2-40B4-BE49-F238E27FC236}">
                <a16:creationId xmlns:a16="http://schemas.microsoft.com/office/drawing/2014/main" id="{36D566CE-AC20-429A-BA66-9733515C8D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463" y="1435602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495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Merge Raw Data with Sample Annotation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2" name="Merge_Raw_Data_with_Sample_Annotation">
            <a:hlinkClick r:id="" action="ppaction://media"/>
            <a:extLst>
              <a:ext uri="{FF2B5EF4-FFF2-40B4-BE49-F238E27FC236}">
                <a16:creationId xmlns:a16="http://schemas.microsoft.com/office/drawing/2014/main" id="{78451636-774B-4458-B91B-9346A0AC46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403517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9604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9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Load Sample Annotation from Table Data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3" name="Load_Sample_Annotation_from_Table_Data">
            <a:hlinkClick r:id="" action="ppaction://media"/>
            <a:extLst>
              <a:ext uri="{FF2B5EF4-FFF2-40B4-BE49-F238E27FC236}">
                <a16:creationId xmlns:a16="http://schemas.microsoft.com/office/drawing/2014/main" id="{D0E5B74D-6A6A-4144-92C6-194EF5B615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355391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7002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Autofill by Sample Type</a:t>
            </a:r>
          </a:p>
        </p:txBody>
      </p:sp>
      <p:pic>
        <p:nvPicPr>
          <p:cNvPr id="2" name="Autofill_by_Sample_Type">
            <a:hlinkClick r:id="" action="ppaction://media"/>
            <a:extLst>
              <a:ext uri="{FF2B5EF4-FFF2-40B4-BE49-F238E27FC236}">
                <a16:creationId xmlns:a16="http://schemas.microsoft.com/office/drawing/2014/main" id="{1C1A8294-79DB-4616-A192-DF28E23267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355390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360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3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4C4C4C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7DCA7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Source Sans Pro Light"/>
        <a:ea typeface="Source Sans Pro Light"/>
        <a:cs typeface="Source Sans Pro Light"/>
      </a:majorFont>
      <a:minorFont>
        <a:latin typeface="Source Sans Pro Light"/>
        <a:ea typeface="Source Sans Pro Light"/>
        <a:cs typeface="Source Sans Pro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7DCA7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Source Sans Pro Light"/>
        <a:ea typeface="Source Sans Pro Light"/>
        <a:cs typeface="Source Sans Pro Light"/>
      </a:majorFont>
      <a:minorFont>
        <a:latin typeface="Source Sans Pro Light"/>
        <a:ea typeface="Source Sans Pro Light"/>
        <a:cs typeface="Source Sans Pro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</TotalTime>
  <Words>53</Words>
  <Application>Microsoft Office PowerPoint</Application>
  <PresentationFormat>Custom</PresentationFormat>
  <Paragraphs>11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Avenir Roman</vt:lpstr>
      <vt:lpstr>Helvetica Light</vt:lpstr>
      <vt:lpstr>Source Sans Pro</vt:lpstr>
      <vt:lpstr>Source Sans Pro Light</vt:lpstr>
      <vt:lpstr>Source Sans Pro Semibold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Four Column Layout : : CHEAT SHEET </dc:title>
  <dc:creator>SLING_Printer</dc:creator>
  <cp:lastModifiedBy>Jeremy John Selva</cp:lastModifiedBy>
  <cp:revision>57</cp:revision>
  <cp:lastPrinted>2021-04-08T00:48:16Z</cp:lastPrinted>
  <dcterms:modified xsi:type="dcterms:W3CDTF">2021-04-08T01:28:26Z</dcterms:modified>
</cp:coreProperties>
</file>